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7" r:id="rId4"/>
    <p:sldId id="256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A50021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018B4C-A30C-4253-B628-EDC5845BD01D}" type="doc">
      <dgm:prSet loTypeId="urn:microsoft.com/office/officeart/2005/8/layout/cycle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973607-E77B-4878-8651-B93EF50FFDB8}">
      <dgm:prSet phldrT="[Текст]" custT="1"/>
      <dgm:spPr/>
      <dgm:t>
        <a:bodyPr/>
        <a:lstStyle/>
        <a:p>
          <a:r>
            <a:rPr lang="ru-RU" sz="1400" b="1" dirty="0" smtClean="0"/>
            <a:t>ИЮНЬ:</a:t>
          </a:r>
          <a:r>
            <a:rPr lang="ru-RU" sz="1400" dirty="0" smtClean="0"/>
            <a:t> Семинар – обмен опытом «Презентация материалов образовательных путешествий за год»;  Формирование проектной группы (команды) на учебный год; Установочный семинар  «Особенности проектирования образовательного путешествия», проектировочный семинар (по группам)</a:t>
          </a:r>
          <a:endParaRPr lang="ru-RU" sz="1400" dirty="0"/>
        </a:p>
      </dgm:t>
    </dgm:pt>
    <dgm:pt modelId="{27CFDE50-6A28-40EB-9694-64A6433CEB46}" type="parTrans" cxnId="{351F3BB9-2A5C-47E0-B84C-AB2813E33A27}">
      <dgm:prSet/>
      <dgm:spPr/>
      <dgm:t>
        <a:bodyPr/>
        <a:lstStyle/>
        <a:p>
          <a:endParaRPr lang="ru-RU"/>
        </a:p>
      </dgm:t>
    </dgm:pt>
    <dgm:pt modelId="{29C6A8E0-9984-432C-90DF-D22F950029B3}" type="sibTrans" cxnId="{351F3BB9-2A5C-47E0-B84C-AB2813E33A27}">
      <dgm:prSet/>
      <dgm:spPr/>
      <dgm:t>
        <a:bodyPr/>
        <a:lstStyle/>
        <a:p>
          <a:endParaRPr lang="ru-RU"/>
        </a:p>
      </dgm:t>
    </dgm:pt>
    <dgm:pt modelId="{68B05C47-C52C-4D74-BE0D-DDFDE4E9C870}">
      <dgm:prSet phldrT="[Текст]" custT="1"/>
      <dgm:spPr/>
      <dgm:t>
        <a:bodyPr/>
        <a:lstStyle/>
        <a:p>
          <a:r>
            <a:rPr lang="ru-RU" sz="1400" b="1" dirty="0" smtClean="0"/>
            <a:t>АВГУСТ</a:t>
          </a:r>
          <a:r>
            <a:rPr lang="ru-RU" sz="1400" dirty="0" smtClean="0"/>
            <a:t>: Работа проектных групп: Представление плана своего модуля команде; Планирование деятельности, определение маршрута; Составление интегрированной программы Образовательных путешествий на учебный год; Педсовет «Утверждение программ»</a:t>
          </a:r>
          <a:endParaRPr lang="ru-RU" sz="1400" dirty="0"/>
        </a:p>
      </dgm:t>
    </dgm:pt>
    <dgm:pt modelId="{30FE93AA-5536-435A-80BC-E33D950AF8AD}" type="parTrans" cxnId="{E91E248F-385F-4770-B954-CAC4D8B30825}">
      <dgm:prSet/>
      <dgm:spPr/>
      <dgm:t>
        <a:bodyPr/>
        <a:lstStyle/>
        <a:p>
          <a:endParaRPr lang="ru-RU"/>
        </a:p>
      </dgm:t>
    </dgm:pt>
    <dgm:pt modelId="{C2FA7A51-AAD3-401A-9201-6774833C428B}" type="sibTrans" cxnId="{E91E248F-385F-4770-B954-CAC4D8B30825}">
      <dgm:prSet/>
      <dgm:spPr/>
      <dgm:t>
        <a:bodyPr/>
        <a:lstStyle/>
        <a:p>
          <a:endParaRPr lang="ru-RU"/>
        </a:p>
      </dgm:t>
    </dgm:pt>
    <dgm:pt modelId="{3E197126-83DC-4847-8779-9555DFBB781D}">
      <dgm:prSet phldrT="[Текст]" custT="1"/>
      <dgm:spPr/>
      <dgm:t>
        <a:bodyPr/>
        <a:lstStyle/>
        <a:p>
          <a:r>
            <a:rPr lang="ru-RU" sz="1400" b="1" dirty="0" smtClean="0"/>
            <a:t>СЕНТЯБРЬ-МАЙ:</a:t>
          </a:r>
          <a:r>
            <a:rPr lang="ru-RU" sz="1400" dirty="0" smtClean="0"/>
            <a:t> Работа проектных групп в самостоятельном режиме с соблюдением проектного цикла для каждого путешествия: Тема, целеполагание, планирование, подготовка; Выезд/выход; Презентация результатов. Рефлексия, анализ.</a:t>
          </a:r>
          <a:endParaRPr lang="ru-RU" sz="1400" dirty="0"/>
        </a:p>
      </dgm:t>
    </dgm:pt>
    <dgm:pt modelId="{88B2C435-E0ED-4F41-839D-8FD86A3C806D}" type="parTrans" cxnId="{8F40772E-0D09-4778-A689-24E719B02C07}">
      <dgm:prSet/>
      <dgm:spPr/>
      <dgm:t>
        <a:bodyPr/>
        <a:lstStyle/>
        <a:p>
          <a:endParaRPr lang="ru-RU"/>
        </a:p>
      </dgm:t>
    </dgm:pt>
    <dgm:pt modelId="{692DB3F8-DEF4-4105-9443-1B420D750C96}" type="sibTrans" cxnId="{8F40772E-0D09-4778-A689-24E719B02C07}">
      <dgm:prSet/>
      <dgm:spPr/>
      <dgm:t>
        <a:bodyPr/>
        <a:lstStyle/>
        <a:p>
          <a:endParaRPr lang="ru-RU"/>
        </a:p>
      </dgm:t>
    </dgm:pt>
    <dgm:pt modelId="{D94B8688-CAD5-4300-8C16-8204228B846A}">
      <dgm:prSet phldrT="[Текст]" custT="1"/>
      <dgm:spPr/>
      <dgm:t>
        <a:bodyPr/>
        <a:lstStyle/>
        <a:p>
          <a:r>
            <a:rPr lang="ru-RU" sz="1200" b="1" dirty="0" smtClean="0"/>
            <a:t>Осенние каникулы</a:t>
          </a:r>
          <a:r>
            <a:rPr lang="ru-RU" sz="1200" dirty="0" smtClean="0"/>
            <a:t>: Мастер-класс «Формы деятельности учащихся», Составление </a:t>
          </a:r>
          <a:r>
            <a:rPr lang="ru-RU" sz="1200" dirty="0" err="1" smtClean="0"/>
            <a:t>разноуровневых</a:t>
          </a:r>
          <a:r>
            <a:rPr lang="ru-RU" sz="1200" dirty="0" smtClean="0"/>
            <a:t> заданий; Оценивание </a:t>
          </a:r>
          <a:r>
            <a:rPr lang="ru-RU" sz="1200" dirty="0" err="1" smtClean="0"/>
            <a:t>метапредметных</a:t>
          </a:r>
          <a:r>
            <a:rPr lang="ru-RU" sz="1200" dirty="0" smtClean="0"/>
            <a:t> и личностных результатов; Работа в группе; Создание маршрутного листа; Интерактивные формы работы; Интернет-ресурсы и мобильные приложения, их использование во внеурочной и урочной деятельности и </a:t>
          </a:r>
          <a:r>
            <a:rPr lang="ru-RU" sz="1200" dirty="0" err="1" smtClean="0"/>
            <a:t>тп</a:t>
          </a:r>
          <a:endParaRPr lang="ru-RU" sz="1200" dirty="0"/>
        </a:p>
      </dgm:t>
    </dgm:pt>
    <dgm:pt modelId="{F7FC81B1-7FAB-42C8-8612-572FC6008443}" type="parTrans" cxnId="{832F1EA4-020A-4455-894B-B204601AC36D}">
      <dgm:prSet/>
      <dgm:spPr/>
      <dgm:t>
        <a:bodyPr/>
        <a:lstStyle/>
        <a:p>
          <a:endParaRPr lang="ru-RU"/>
        </a:p>
      </dgm:t>
    </dgm:pt>
    <dgm:pt modelId="{17E84496-AA4B-4125-9067-7C8113591068}" type="sibTrans" cxnId="{832F1EA4-020A-4455-894B-B204601AC36D}">
      <dgm:prSet/>
      <dgm:spPr/>
      <dgm:t>
        <a:bodyPr/>
        <a:lstStyle/>
        <a:p>
          <a:endParaRPr lang="ru-RU"/>
        </a:p>
      </dgm:t>
    </dgm:pt>
    <dgm:pt modelId="{3ACC5C1F-FAFF-4D88-9FC5-19812CAEFD7C}">
      <dgm:prSet phldrT="[Текст]" custT="1"/>
      <dgm:spPr/>
      <dgm:t>
        <a:bodyPr/>
        <a:lstStyle/>
        <a:p>
          <a:r>
            <a:rPr lang="ru-RU" sz="1400" b="1" dirty="0" smtClean="0"/>
            <a:t>Зимние каникулы</a:t>
          </a:r>
          <a:r>
            <a:rPr lang="ru-RU" sz="1400" dirty="0" smtClean="0"/>
            <a:t>:  Круглый стол по обмену опытом «Промежуточные итоги» образовательных путешествий</a:t>
          </a:r>
          <a:endParaRPr lang="ru-RU" sz="1400" dirty="0"/>
        </a:p>
      </dgm:t>
    </dgm:pt>
    <dgm:pt modelId="{12D50E6F-E546-45E1-A5BB-E77063A3CF3E}" type="parTrans" cxnId="{78C0CC00-A55D-4F44-81C9-D0019DB4393F}">
      <dgm:prSet/>
      <dgm:spPr/>
      <dgm:t>
        <a:bodyPr/>
        <a:lstStyle/>
        <a:p>
          <a:endParaRPr lang="ru-RU"/>
        </a:p>
      </dgm:t>
    </dgm:pt>
    <dgm:pt modelId="{76DFF5EC-54FB-4C5E-A9D6-81C69B647E1A}" type="sibTrans" cxnId="{78C0CC00-A55D-4F44-81C9-D0019DB4393F}">
      <dgm:prSet/>
      <dgm:spPr/>
      <dgm:t>
        <a:bodyPr/>
        <a:lstStyle/>
        <a:p>
          <a:endParaRPr lang="ru-RU"/>
        </a:p>
      </dgm:t>
    </dgm:pt>
    <dgm:pt modelId="{3A517283-FC74-411A-A270-573E3E6645DD}">
      <dgm:prSet phldrT="[Текст]" custT="1"/>
      <dgm:spPr/>
      <dgm:t>
        <a:bodyPr/>
        <a:lstStyle/>
        <a:p>
          <a:r>
            <a:rPr lang="ru-RU" sz="1400" b="1" dirty="0" smtClean="0"/>
            <a:t>МАЙ</a:t>
          </a:r>
          <a:r>
            <a:rPr lang="ru-RU" sz="1400" dirty="0" smtClean="0"/>
            <a:t>: Итоговое мероприятие (деловая игра, конференция, театрализованное представление, научный концерт и </a:t>
          </a:r>
          <a:r>
            <a:rPr lang="ru-RU" sz="1400" dirty="0" err="1" smtClean="0"/>
            <a:t>тп</a:t>
          </a:r>
          <a:r>
            <a:rPr lang="ru-RU" sz="1400" dirty="0" smtClean="0"/>
            <a:t>)</a:t>
          </a:r>
          <a:endParaRPr lang="ru-RU" sz="1400" dirty="0"/>
        </a:p>
      </dgm:t>
    </dgm:pt>
    <dgm:pt modelId="{BAF6B0D0-6066-47FF-9C94-E97B87B8DF2C}" type="parTrans" cxnId="{99C8E5B9-E560-40E7-BC46-BE49B908123A}">
      <dgm:prSet/>
      <dgm:spPr/>
      <dgm:t>
        <a:bodyPr/>
        <a:lstStyle/>
        <a:p>
          <a:endParaRPr lang="ru-RU"/>
        </a:p>
      </dgm:t>
    </dgm:pt>
    <dgm:pt modelId="{885A6E83-8775-4B71-9DE1-F223F5C5FCDF}" type="sibTrans" cxnId="{99C8E5B9-E560-40E7-BC46-BE49B908123A}">
      <dgm:prSet/>
      <dgm:spPr/>
      <dgm:t>
        <a:bodyPr/>
        <a:lstStyle/>
        <a:p>
          <a:endParaRPr lang="ru-RU"/>
        </a:p>
      </dgm:t>
    </dgm:pt>
    <dgm:pt modelId="{1F3A27FF-5233-4F93-B069-29656383409A}">
      <dgm:prSet phldrT="[Текст]" custT="1"/>
      <dgm:spPr/>
      <dgm:t>
        <a:bodyPr/>
        <a:lstStyle/>
        <a:p>
          <a:r>
            <a:rPr lang="ru-RU" sz="1400" b="1" dirty="0" smtClean="0"/>
            <a:t>МАЙ-ИЮНЬ</a:t>
          </a:r>
          <a:r>
            <a:rPr lang="ru-RU" sz="1400" dirty="0" smtClean="0"/>
            <a:t>: Итоговое мероприятия как форма обучения и взаимодействия педагогов (анализ материалов, форм и методов, обсуждение их эффективности, обмен опытом)</a:t>
          </a:r>
          <a:endParaRPr lang="ru-RU" sz="1400" dirty="0"/>
        </a:p>
      </dgm:t>
    </dgm:pt>
    <dgm:pt modelId="{5AE7946A-C0AF-49B4-ACF5-E9933F692208}" type="parTrans" cxnId="{F73CCBB0-9E9A-4B03-8650-52C55752BA59}">
      <dgm:prSet/>
      <dgm:spPr/>
      <dgm:t>
        <a:bodyPr/>
        <a:lstStyle/>
        <a:p>
          <a:endParaRPr lang="ru-RU"/>
        </a:p>
      </dgm:t>
    </dgm:pt>
    <dgm:pt modelId="{364B8C50-8D8F-4669-A15A-EFC791F0E165}" type="sibTrans" cxnId="{F73CCBB0-9E9A-4B03-8650-52C55752BA59}">
      <dgm:prSet/>
      <dgm:spPr/>
      <dgm:t>
        <a:bodyPr/>
        <a:lstStyle/>
        <a:p>
          <a:endParaRPr lang="ru-RU"/>
        </a:p>
      </dgm:t>
    </dgm:pt>
    <dgm:pt modelId="{1ADC1C9D-D489-4A5B-92E1-EB011494D2F2}" type="pres">
      <dgm:prSet presAssocID="{8B018B4C-A30C-4253-B628-EDC5845BD01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A1F20C-260A-4684-9252-AAAE43215D5A}" type="pres">
      <dgm:prSet presAssocID="{03973607-E77B-4878-8651-B93EF50FFDB8}" presName="node" presStyleLbl="node1" presStyleIdx="0" presStyleCnt="7" custScaleX="174096" custScaleY="182398" custRadScaleRad="80317" custRadScaleInc="1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4784A-FB9C-4A60-83C3-619CD55D5639}" type="pres">
      <dgm:prSet presAssocID="{03973607-E77B-4878-8651-B93EF50FFDB8}" presName="spNode" presStyleCnt="0"/>
      <dgm:spPr/>
      <dgm:t>
        <a:bodyPr/>
        <a:lstStyle/>
        <a:p>
          <a:endParaRPr lang="ru-RU"/>
        </a:p>
      </dgm:t>
    </dgm:pt>
    <dgm:pt modelId="{A7E7DF95-C164-4FD8-A6D1-CAD1D043AE61}" type="pres">
      <dgm:prSet presAssocID="{29C6A8E0-9984-432C-90DF-D22F950029B3}" presName="sibTrans" presStyleLbl="sibTrans1D1" presStyleIdx="0" presStyleCnt="7"/>
      <dgm:spPr/>
      <dgm:t>
        <a:bodyPr/>
        <a:lstStyle/>
        <a:p>
          <a:endParaRPr lang="ru-RU"/>
        </a:p>
      </dgm:t>
    </dgm:pt>
    <dgm:pt modelId="{7BEAEC44-7B3F-43EA-A44E-257F3D2D9C7D}" type="pres">
      <dgm:prSet presAssocID="{68B05C47-C52C-4D74-BE0D-DDFDE4E9C870}" presName="node" presStyleLbl="node1" presStyleIdx="1" presStyleCnt="7" custScaleX="167455" custScaleY="179694" custRadScaleRad="165447" custRadScaleInc="63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1060A-E86B-4235-AB0C-4BB47E8A0AC0}" type="pres">
      <dgm:prSet presAssocID="{68B05C47-C52C-4D74-BE0D-DDFDE4E9C870}" presName="spNode" presStyleCnt="0"/>
      <dgm:spPr/>
      <dgm:t>
        <a:bodyPr/>
        <a:lstStyle/>
        <a:p>
          <a:endParaRPr lang="ru-RU"/>
        </a:p>
      </dgm:t>
    </dgm:pt>
    <dgm:pt modelId="{27A3A806-B51F-4761-AEC7-3709FFA318E8}" type="pres">
      <dgm:prSet presAssocID="{C2FA7A51-AAD3-401A-9201-6774833C428B}" presName="sibTrans" presStyleLbl="sibTrans1D1" presStyleIdx="1" presStyleCnt="7"/>
      <dgm:spPr/>
      <dgm:t>
        <a:bodyPr/>
        <a:lstStyle/>
        <a:p>
          <a:endParaRPr lang="ru-RU"/>
        </a:p>
      </dgm:t>
    </dgm:pt>
    <dgm:pt modelId="{83CFAF24-2574-4D91-B22B-E8647CD64FBF}" type="pres">
      <dgm:prSet presAssocID="{3E197126-83DC-4847-8779-9555DFBB781D}" presName="node" presStyleLbl="node1" presStyleIdx="2" presStyleCnt="7" custScaleX="223281" custScaleY="149886" custRadScaleRad="142419" custRadScaleInc="-55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52CDB-DC8B-464F-8F39-AFADDC987270}" type="pres">
      <dgm:prSet presAssocID="{3E197126-83DC-4847-8779-9555DFBB781D}" presName="spNode" presStyleCnt="0"/>
      <dgm:spPr/>
      <dgm:t>
        <a:bodyPr/>
        <a:lstStyle/>
        <a:p>
          <a:endParaRPr lang="ru-RU"/>
        </a:p>
      </dgm:t>
    </dgm:pt>
    <dgm:pt modelId="{BA1BB786-4944-4758-A964-CF253D3C0F35}" type="pres">
      <dgm:prSet presAssocID="{692DB3F8-DEF4-4105-9443-1B420D750C96}" presName="sibTrans" presStyleLbl="sibTrans1D1" presStyleIdx="2" presStyleCnt="7"/>
      <dgm:spPr/>
      <dgm:t>
        <a:bodyPr/>
        <a:lstStyle/>
        <a:p>
          <a:endParaRPr lang="ru-RU"/>
        </a:p>
      </dgm:t>
    </dgm:pt>
    <dgm:pt modelId="{B5AF6672-8632-4EE0-B385-99C48FB5537F}" type="pres">
      <dgm:prSet presAssocID="{D94B8688-CAD5-4300-8C16-8204228B846A}" presName="node" presStyleLbl="node1" presStyleIdx="3" presStyleCnt="7" custScaleX="218176" custScaleY="152160" custRadScaleRad="101401" custRadScaleInc="-108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83E22-C9B9-4EEC-9824-9891D3B798E6}" type="pres">
      <dgm:prSet presAssocID="{D94B8688-CAD5-4300-8C16-8204228B846A}" presName="spNode" presStyleCnt="0"/>
      <dgm:spPr/>
      <dgm:t>
        <a:bodyPr/>
        <a:lstStyle/>
        <a:p>
          <a:endParaRPr lang="ru-RU"/>
        </a:p>
      </dgm:t>
    </dgm:pt>
    <dgm:pt modelId="{D37C072A-EB00-4D9C-9C24-C96B30A9F159}" type="pres">
      <dgm:prSet presAssocID="{17E84496-AA4B-4125-9067-7C8113591068}" presName="sibTrans" presStyleLbl="sibTrans1D1" presStyleIdx="3" presStyleCnt="7"/>
      <dgm:spPr/>
      <dgm:t>
        <a:bodyPr/>
        <a:lstStyle/>
        <a:p>
          <a:endParaRPr lang="ru-RU"/>
        </a:p>
      </dgm:t>
    </dgm:pt>
    <dgm:pt modelId="{C1F5F515-ED33-431C-AB35-0C98DDFFA212}" type="pres">
      <dgm:prSet presAssocID="{3ACC5C1F-FAFF-4D88-9FC5-19812CAEFD7C}" presName="node" presStyleLbl="node1" presStyleIdx="4" presStyleCnt="7" custScaleX="174793" custScaleY="155153" custRadScaleRad="95743" custRadScaleInc="102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976E9-6A30-40C2-8B33-4CD61F0A1579}" type="pres">
      <dgm:prSet presAssocID="{3ACC5C1F-FAFF-4D88-9FC5-19812CAEFD7C}" presName="spNode" presStyleCnt="0"/>
      <dgm:spPr/>
      <dgm:t>
        <a:bodyPr/>
        <a:lstStyle/>
        <a:p>
          <a:endParaRPr lang="ru-RU"/>
        </a:p>
      </dgm:t>
    </dgm:pt>
    <dgm:pt modelId="{6962CB0F-5C24-44BC-B56D-A07108C56A14}" type="pres">
      <dgm:prSet presAssocID="{76DFF5EC-54FB-4C5E-A9D6-81C69B647E1A}" presName="sibTrans" presStyleLbl="sibTrans1D1" presStyleIdx="4" presStyleCnt="7"/>
      <dgm:spPr/>
      <dgm:t>
        <a:bodyPr/>
        <a:lstStyle/>
        <a:p>
          <a:endParaRPr lang="ru-RU"/>
        </a:p>
      </dgm:t>
    </dgm:pt>
    <dgm:pt modelId="{918CE899-8DC8-49B2-A716-7B92FEA1CA6A}" type="pres">
      <dgm:prSet presAssocID="{3A517283-FC74-411A-A270-573E3E6645DD}" presName="node" presStyleLbl="node1" presStyleIdx="5" presStyleCnt="7" custScaleX="177204" custScaleY="159027" custRadScaleRad="138451" custRadScaleInc="55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46B5A-0BB2-4E45-9C44-FD4713E82573}" type="pres">
      <dgm:prSet presAssocID="{3A517283-FC74-411A-A270-573E3E6645DD}" presName="spNode" presStyleCnt="0"/>
      <dgm:spPr/>
      <dgm:t>
        <a:bodyPr/>
        <a:lstStyle/>
        <a:p>
          <a:endParaRPr lang="ru-RU"/>
        </a:p>
      </dgm:t>
    </dgm:pt>
    <dgm:pt modelId="{DAEF82E9-0C83-4399-A308-CDFC341E316C}" type="pres">
      <dgm:prSet presAssocID="{885A6E83-8775-4B71-9DE1-F223F5C5FCDF}" presName="sibTrans" presStyleLbl="sibTrans1D1" presStyleIdx="5" presStyleCnt="7"/>
      <dgm:spPr/>
      <dgm:t>
        <a:bodyPr/>
        <a:lstStyle/>
        <a:p>
          <a:endParaRPr lang="ru-RU"/>
        </a:p>
      </dgm:t>
    </dgm:pt>
    <dgm:pt modelId="{2A4A0260-8C3C-47CC-AC21-756D45BB7E7A}" type="pres">
      <dgm:prSet presAssocID="{1F3A27FF-5233-4F93-B069-29656383409A}" presName="node" presStyleLbl="node1" presStyleIdx="6" presStyleCnt="7" custScaleX="154623" custScaleY="159405" custRadScaleRad="142695" custRadScaleInc="-62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69D73-AEE9-411D-B083-AC2DFDA1F0D5}" type="pres">
      <dgm:prSet presAssocID="{1F3A27FF-5233-4F93-B069-29656383409A}" presName="spNode" presStyleCnt="0"/>
      <dgm:spPr/>
      <dgm:t>
        <a:bodyPr/>
        <a:lstStyle/>
        <a:p>
          <a:endParaRPr lang="ru-RU"/>
        </a:p>
      </dgm:t>
    </dgm:pt>
    <dgm:pt modelId="{86E33379-FFA1-466C-BE7F-F801ADA53FDA}" type="pres">
      <dgm:prSet presAssocID="{364B8C50-8D8F-4669-A15A-EFC791F0E165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B288A6A8-F40E-4023-8325-72F172007862}" type="presOf" srcId="{885A6E83-8775-4B71-9DE1-F223F5C5FCDF}" destId="{DAEF82E9-0C83-4399-A308-CDFC341E316C}" srcOrd="0" destOrd="0" presId="urn:microsoft.com/office/officeart/2005/8/layout/cycle5"/>
    <dgm:cxn modelId="{DF01938D-078A-4A2E-85FF-BACFE7459768}" type="presOf" srcId="{17E84496-AA4B-4125-9067-7C8113591068}" destId="{D37C072A-EB00-4D9C-9C24-C96B30A9F159}" srcOrd="0" destOrd="0" presId="urn:microsoft.com/office/officeart/2005/8/layout/cycle5"/>
    <dgm:cxn modelId="{8F40772E-0D09-4778-A689-24E719B02C07}" srcId="{8B018B4C-A30C-4253-B628-EDC5845BD01D}" destId="{3E197126-83DC-4847-8779-9555DFBB781D}" srcOrd="2" destOrd="0" parTransId="{88B2C435-E0ED-4F41-839D-8FD86A3C806D}" sibTransId="{692DB3F8-DEF4-4105-9443-1B420D750C96}"/>
    <dgm:cxn modelId="{6C852E2D-ECB8-43DD-8EF2-5AC9C8624EE0}" type="presOf" srcId="{29C6A8E0-9984-432C-90DF-D22F950029B3}" destId="{A7E7DF95-C164-4FD8-A6D1-CAD1D043AE61}" srcOrd="0" destOrd="0" presId="urn:microsoft.com/office/officeart/2005/8/layout/cycle5"/>
    <dgm:cxn modelId="{E91E248F-385F-4770-B954-CAC4D8B30825}" srcId="{8B018B4C-A30C-4253-B628-EDC5845BD01D}" destId="{68B05C47-C52C-4D74-BE0D-DDFDE4E9C870}" srcOrd="1" destOrd="0" parTransId="{30FE93AA-5536-435A-80BC-E33D950AF8AD}" sibTransId="{C2FA7A51-AAD3-401A-9201-6774833C428B}"/>
    <dgm:cxn modelId="{587A2CC2-D2E3-49DE-B966-45A6B5968457}" type="presOf" srcId="{3ACC5C1F-FAFF-4D88-9FC5-19812CAEFD7C}" destId="{C1F5F515-ED33-431C-AB35-0C98DDFFA212}" srcOrd="0" destOrd="0" presId="urn:microsoft.com/office/officeart/2005/8/layout/cycle5"/>
    <dgm:cxn modelId="{E4D051A6-E14D-4406-A661-0908B476C7A1}" type="presOf" srcId="{03973607-E77B-4878-8651-B93EF50FFDB8}" destId="{97A1F20C-260A-4684-9252-AAAE43215D5A}" srcOrd="0" destOrd="0" presId="urn:microsoft.com/office/officeart/2005/8/layout/cycle5"/>
    <dgm:cxn modelId="{ACD42E08-6741-4741-B22C-BDDD25E75DB8}" type="presOf" srcId="{3E197126-83DC-4847-8779-9555DFBB781D}" destId="{83CFAF24-2574-4D91-B22B-E8647CD64FBF}" srcOrd="0" destOrd="0" presId="urn:microsoft.com/office/officeart/2005/8/layout/cycle5"/>
    <dgm:cxn modelId="{D5FE7B9E-9F14-4AC0-9C08-5C2ECD8A6CBC}" type="presOf" srcId="{D94B8688-CAD5-4300-8C16-8204228B846A}" destId="{B5AF6672-8632-4EE0-B385-99C48FB5537F}" srcOrd="0" destOrd="0" presId="urn:microsoft.com/office/officeart/2005/8/layout/cycle5"/>
    <dgm:cxn modelId="{832F1EA4-020A-4455-894B-B204601AC36D}" srcId="{8B018B4C-A30C-4253-B628-EDC5845BD01D}" destId="{D94B8688-CAD5-4300-8C16-8204228B846A}" srcOrd="3" destOrd="0" parTransId="{F7FC81B1-7FAB-42C8-8612-572FC6008443}" sibTransId="{17E84496-AA4B-4125-9067-7C8113591068}"/>
    <dgm:cxn modelId="{6E6149EE-DA6B-425D-841C-6A3BCDB25319}" type="presOf" srcId="{76DFF5EC-54FB-4C5E-A9D6-81C69B647E1A}" destId="{6962CB0F-5C24-44BC-B56D-A07108C56A14}" srcOrd="0" destOrd="0" presId="urn:microsoft.com/office/officeart/2005/8/layout/cycle5"/>
    <dgm:cxn modelId="{4529A030-3301-4777-AB50-3068A7F80F1F}" type="presOf" srcId="{364B8C50-8D8F-4669-A15A-EFC791F0E165}" destId="{86E33379-FFA1-466C-BE7F-F801ADA53FDA}" srcOrd="0" destOrd="0" presId="urn:microsoft.com/office/officeart/2005/8/layout/cycle5"/>
    <dgm:cxn modelId="{78C0CC00-A55D-4F44-81C9-D0019DB4393F}" srcId="{8B018B4C-A30C-4253-B628-EDC5845BD01D}" destId="{3ACC5C1F-FAFF-4D88-9FC5-19812CAEFD7C}" srcOrd="4" destOrd="0" parTransId="{12D50E6F-E546-45E1-A5BB-E77063A3CF3E}" sibTransId="{76DFF5EC-54FB-4C5E-A9D6-81C69B647E1A}"/>
    <dgm:cxn modelId="{F73CCBB0-9E9A-4B03-8650-52C55752BA59}" srcId="{8B018B4C-A30C-4253-B628-EDC5845BD01D}" destId="{1F3A27FF-5233-4F93-B069-29656383409A}" srcOrd="6" destOrd="0" parTransId="{5AE7946A-C0AF-49B4-ACF5-E9933F692208}" sibTransId="{364B8C50-8D8F-4669-A15A-EFC791F0E165}"/>
    <dgm:cxn modelId="{99C8E5B9-E560-40E7-BC46-BE49B908123A}" srcId="{8B018B4C-A30C-4253-B628-EDC5845BD01D}" destId="{3A517283-FC74-411A-A270-573E3E6645DD}" srcOrd="5" destOrd="0" parTransId="{BAF6B0D0-6066-47FF-9C94-E97B87B8DF2C}" sibTransId="{885A6E83-8775-4B71-9DE1-F223F5C5FCDF}"/>
    <dgm:cxn modelId="{2FBD7831-E117-41FD-A8D5-0DD2F48DCDB4}" type="presOf" srcId="{68B05C47-C52C-4D74-BE0D-DDFDE4E9C870}" destId="{7BEAEC44-7B3F-43EA-A44E-257F3D2D9C7D}" srcOrd="0" destOrd="0" presId="urn:microsoft.com/office/officeart/2005/8/layout/cycle5"/>
    <dgm:cxn modelId="{122851EC-061E-43C5-B296-0B601C905CE6}" type="presOf" srcId="{C2FA7A51-AAD3-401A-9201-6774833C428B}" destId="{27A3A806-B51F-4761-AEC7-3709FFA318E8}" srcOrd="0" destOrd="0" presId="urn:microsoft.com/office/officeart/2005/8/layout/cycle5"/>
    <dgm:cxn modelId="{C65D2F75-F32B-4089-B05A-454D6B09BF24}" type="presOf" srcId="{3A517283-FC74-411A-A270-573E3E6645DD}" destId="{918CE899-8DC8-49B2-A716-7B92FEA1CA6A}" srcOrd="0" destOrd="0" presId="urn:microsoft.com/office/officeart/2005/8/layout/cycle5"/>
    <dgm:cxn modelId="{0EDF1F9D-070D-42D5-93DF-65D973C283C6}" type="presOf" srcId="{692DB3F8-DEF4-4105-9443-1B420D750C96}" destId="{BA1BB786-4944-4758-A964-CF253D3C0F35}" srcOrd="0" destOrd="0" presId="urn:microsoft.com/office/officeart/2005/8/layout/cycle5"/>
    <dgm:cxn modelId="{80CF344C-BE7B-4EF2-843A-CA139687D98D}" type="presOf" srcId="{1F3A27FF-5233-4F93-B069-29656383409A}" destId="{2A4A0260-8C3C-47CC-AC21-756D45BB7E7A}" srcOrd="0" destOrd="0" presId="urn:microsoft.com/office/officeart/2005/8/layout/cycle5"/>
    <dgm:cxn modelId="{9FE9C72E-EA5F-45B7-865D-3174DC2A5193}" type="presOf" srcId="{8B018B4C-A30C-4253-B628-EDC5845BD01D}" destId="{1ADC1C9D-D489-4A5B-92E1-EB011494D2F2}" srcOrd="0" destOrd="0" presId="urn:microsoft.com/office/officeart/2005/8/layout/cycle5"/>
    <dgm:cxn modelId="{351F3BB9-2A5C-47E0-B84C-AB2813E33A27}" srcId="{8B018B4C-A30C-4253-B628-EDC5845BD01D}" destId="{03973607-E77B-4878-8651-B93EF50FFDB8}" srcOrd="0" destOrd="0" parTransId="{27CFDE50-6A28-40EB-9694-64A6433CEB46}" sibTransId="{29C6A8E0-9984-432C-90DF-D22F950029B3}"/>
    <dgm:cxn modelId="{CC5D147A-55D3-4206-9E1E-7295B1123E6D}" type="presParOf" srcId="{1ADC1C9D-D489-4A5B-92E1-EB011494D2F2}" destId="{97A1F20C-260A-4684-9252-AAAE43215D5A}" srcOrd="0" destOrd="0" presId="urn:microsoft.com/office/officeart/2005/8/layout/cycle5"/>
    <dgm:cxn modelId="{C09C1090-3999-42A5-BB4C-D2641E4FE324}" type="presParOf" srcId="{1ADC1C9D-D489-4A5B-92E1-EB011494D2F2}" destId="{8B14784A-FB9C-4A60-83C3-619CD55D5639}" srcOrd="1" destOrd="0" presId="urn:microsoft.com/office/officeart/2005/8/layout/cycle5"/>
    <dgm:cxn modelId="{A03AFBA2-A581-47CF-8896-644389D43722}" type="presParOf" srcId="{1ADC1C9D-D489-4A5B-92E1-EB011494D2F2}" destId="{A7E7DF95-C164-4FD8-A6D1-CAD1D043AE61}" srcOrd="2" destOrd="0" presId="urn:microsoft.com/office/officeart/2005/8/layout/cycle5"/>
    <dgm:cxn modelId="{2FC0C77B-54EB-4883-A976-F25C1075E34E}" type="presParOf" srcId="{1ADC1C9D-D489-4A5B-92E1-EB011494D2F2}" destId="{7BEAEC44-7B3F-43EA-A44E-257F3D2D9C7D}" srcOrd="3" destOrd="0" presId="urn:microsoft.com/office/officeart/2005/8/layout/cycle5"/>
    <dgm:cxn modelId="{C2008E9A-1A77-422A-90CA-8257D59ED18F}" type="presParOf" srcId="{1ADC1C9D-D489-4A5B-92E1-EB011494D2F2}" destId="{8141060A-E86B-4235-AB0C-4BB47E8A0AC0}" srcOrd="4" destOrd="0" presId="urn:microsoft.com/office/officeart/2005/8/layout/cycle5"/>
    <dgm:cxn modelId="{B361E25C-0854-4B7C-A207-36D341364E39}" type="presParOf" srcId="{1ADC1C9D-D489-4A5B-92E1-EB011494D2F2}" destId="{27A3A806-B51F-4761-AEC7-3709FFA318E8}" srcOrd="5" destOrd="0" presId="urn:microsoft.com/office/officeart/2005/8/layout/cycle5"/>
    <dgm:cxn modelId="{113513C2-DB64-4ECD-ADBF-7B290B93539D}" type="presParOf" srcId="{1ADC1C9D-D489-4A5B-92E1-EB011494D2F2}" destId="{83CFAF24-2574-4D91-B22B-E8647CD64FBF}" srcOrd="6" destOrd="0" presId="urn:microsoft.com/office/officeart/2005/8/layout/cycle5"/>
    <dgm:cxn modelId="{42E51A57-E173-4D14-A18F-6B793757B192}" type="presParOf" srcId="{1ADC1C9D-D489-4A5B-92E1-EB011494D2F2}" destId="{0CB52CDB-DC8B-464F-8F39-AFADDC987270}" srcOrd="7" destOrd="0" presId="urn:microsoft.com/office/officeart/2005/8/layout/cycle5"/>
    <dgm:cxn modelId="{9DCDF497-38F2-4E05-8BB7-DBF8FD922691}" type="presParOf" srcId="{1ADC1C9D-D489-4A5B-92E1-EB011494D2F2}" destId="{BA1BB786-4944-4758-A964-CF253D3C0F35}" srcOrd="8" destOrd="0" presId="urn:microsoft.com/office/officeart/2005/8/layout/cycle5"/>
    <dgm:cxn modelId="{7A817994-AC5E-4DB5-AB05-F3DBECCE6FE8}" type="presParOf" srcId="{1ADC1C9D-D489-4A5B-92E1-EB011494D2F2}" destId="{B5AF6672-8632-4EE0-B385-99C48FB5537F}" srcOrd="9" destOrd="0" presId="urn:microsoft.com/office/officeart/2005/8/layout/cycle5"/>
    <dgm:cxn modelId="{656F4439-FB5D-4176-96C2-7CC2DAD13C64}" type="presParOf" srcId="{1ADC1C9D-D489-4A5B-92E1-EB011494D2F2}" destId="{C2883E22-C9B9-4EEC-9824-9891D3B798E6}" srcOrd="10" destOrd="0" presId="urn:microsoft.com/office/officeart/2005/8/layout/cycle5"/>
    <dgm:cxn modelId="{4AD0D04A-8C59-4092-8BD4-D86353F9A195}" type="presParOf" srcId="{1ADC1C9D-D489-4A5B-92E1-EB011494D2F2}" destId="{D37C072A-EB00-4D9C-9C24-C96B30A9F159}" srcOrd="11" destOrd="0" presId="urn:microsoft.com/office/officeart/2005/8/layout/cycle5"/>
    <dgm:cxn modelId="{0D322917-CC07-49EC-A376-7C6485867A15}" type="presParOf" srcId="{1ADC1C9D-D489-4A5B-92E1-EB011494D2F2}" destId="{C1F5F515-ED33-431C-AB35-0C98DDFFA212}" srcOrd="12" destOrd="0" presId="urn:microsoft.com/office/officeart/2005/8/layout/cycle5"/>
    <dgm:cxn modelId="{1C632222-75AA-4B04-B60C-E0E1CEFED372}" type="presParOf" srcId="{1ADC1C9D-D489-4A5B-92E1-EB011494D2F2}" destId="{391976E9-6A30-40C2-8B33-4CD61F0A1579}" srcOrd="13" destOrd="0" presId="urn:microsoft.com/office/officeart/2005/8/layout/cycle5"/>
    <dgm:cxn modelId="{B10C135E-3045-4937-BCE8-8B049708C5EC}" type="presParOf" srcId="{1ADC1C9D-D489-4A5B-92E1-EB011494D2F2}" destId="{6962CB0F-5C24-44BC-B56D-A07108C56A14}" srcOrd="14" destOrd="0" presId="urn:microsoft.com/office/officeart/2005/8/layout/cycle5"/>
    <dgm:cxn modelId="{02E85D60-49AF-43B5-A88C-03DB64F0B82C}" type="presParOf" srcId="{1ADC1C9D-D489-4A5B-92E1-EB011494D2F2}" destId="{918CE899-8DC8-49B2-A716-7B92FEA1CA6A}" srcOrd="15" destOrd="0" presId="urn:microsoft.com/office/officeart/2005/8/layout/cycle5"/>
    <dgm:cxn modelId="{944C6727-358B-4AA6-B7D3-7B81804A2F37}" type="presParOf" srcId="{1ADC1C9D-D489-4A5B-92E1-EB011494D2F2}" destId="{B9A46B5A-0BB2-4E45-9C44-FD4713E82573}" srcOrd="16" destOrd="0" presId="urn:microsoft.com/office/officeart/2005/8/layout/cycle5"/>
    <dgm:cxn modelId="{24EFDF55-1C6E-4A8E-9536-1534B6C4892D}" type="presParOf" srcId="{1ADC1C9D-D489-4A5B-92E1-EB011494D2F2}" destId="{DAEF82E9-0C83-4399-A308-CDFC341E316C}" srcOrd="17" destOrd="0" presId="urn:microsoft.com/office/officeart/2005/8/layout/cycle5"/>
    <dgm:cxn modelId="{EF5395F5-C0B9-41DB-91B7-3D2988FB4CB6}" type="presParOf" srcId="{1ADC1C9D-D489-4A5B-92E1-EB011494D2F2}" destId="{2A4A0260-8C3C-47CC-AC21-756D45BB7E7A}" srcOrd="18" destOrd="0" presId="urn:microsoft.com/office/officeart/2005/8/layout/cycle5"/>
    <dgm:cxn modelId="{C5788DEF-771A-4233-83EE-F8CADCCF57EA}" type="presParOf" srcId="{1ADC1C9D-D489-4A5B-92E1-EB011494D2F2}" destId="{CDC69D73-AEE9-411D-B083-AC2DFDA1F0D5}" srcOrd="19" destOrd="0" presId="urn:microsoft.com/office/officeart/2005/8/layout/cycle5"/>
    <dgm:cxn modelId="{1A97AA63-F844-4582-AAF9-C413A06E16DF}" type="presParOf" srcId="{1ADC1C9D-D489-4A5B-92E1-EB011494D2F2}" destId="{86E33379-FFA1-466C-BE7F-F801ADA53FDA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1F20C-260A-4684-9252-AAAE43215D5A}">
      <dsp:nvSpPr>
        <dsp:cNvPr id="0" name=""/>
        <dsp:cNvSpPr/>
      </dsp:nvSpPr>
      <dsp:spPr>
        <a:xfrm>
          <a:off x="2965624" y="236822"/>
          <a:ext cx="2852732" cy="19426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ИЮНЬ:</a:t>
          </a:r>
          <a:r>
            <a:rPr lang="ru-RU" sz="1400" kern="1200" dirty="0" smtClean="0"/>
            <a:t> Семинар – обмен опытом «Презентация материалов образовательных путешествий за год»;  Формирование проектной группы (команды) на учебный год; Установочный семинар  «Особенности проектирования образовательного путешествия», проектировочный семинар (по группам)</a:t>
          </a:r>
          <a:endParaRPr lang="ru-RU" sz="1400" kern="1200" dirty="0"/>
        </a:p>
      </dsp:txBody>
      <dsp:txXfrm>
        <a:off x="3060459" y="331657"/>
        <a:ext cx="2663062" cy="1753029"/>
      </dsp:txXfrm>
    </dsp:sp>
    <dsp:sp modelId="{A7E7DF95-C164-4FD8-A6D1-CAD1D043AE61}">
      <dsp:nvSpPr>
        <dsp:cNvPr id="0" name=""/>
        <dsp:cNvSpPr/>
      </dsp:nvSpPr>
      <dsp:spPr>
        <a:xfrm>
          <a:off x="5595712" y="-226595"/>
          <a:ext cx="6086048" cy="6086048"/>
        </a:xfrm>
        <a:custGeom>
          <a:avLst/>
          <a:gdLst/>
          <a:ahLst/>
          <a:cxnLst/>
          <a:rect l="0" t="0" r="0" b="0"/>
          <a:pathLst>
            <a:path>
              <a:moveTo>
                <a:pt x="365282" y="1597445"/>
              </a:moveTo>
              <a:arcTo wR="3043024" hR="3043024" stAng="12501744" swAng="116037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AEC44-7B3F-43EA-A44E-257F3D2D9C7D}">
      <dsp:nvSpPr>
        <dsp:cNvPr id="0" name=""/>
        <dsp:cNvSpPr/>
      </dsp:nvSpPr>
      <dsp:spPr>
        <a:xfrm>
          <a:off x="6400085" y="354227"/>
          <a:ext cx="2743913" cy="19138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АВГУСТ</a:t>
          </a:r>
          <a:r>
            <a:rPr lang="ru-RU" sz="1400" kern="1200" dirty="0" smtClean="0"/>
            <a:t>: Работа проектных групп: Представление плана своего модуля команде; Планирование деятельности, определение маршрута; Составление интегрированной программы Образовательных путешествий на учебный год; Педсовет «Утверждение программ»</a:t>
          </a:r>
          <a:endParaRPr lang="ru-RU" sz="1400" kern="1200" dirty="0"/>
        </a:p>
      </dsp:txBody>
      <dsp:txXfrm>
        <a:off x="6493514" y="447656"/>
        <a:ext cx="2557055" cy="1727041"/>
      </dsp:txXfrm>
    </dsp:sp>
    <dsp:sp modelId="{27A3A806-B51F-4761-AEC7-3709FFA318E8}">
      <dsp:nvSpPr>
        <dsp:cNvPr id="0" name=""/>
        <dsp:cNvSpPr/>
      </dsp:nvSpPr>
      <dsp:spPr>
        <a:xfrm>
          <a:off x="2772334" y="-2583606"/>
          <a:ext cx="6086048" cy="6086048"/>
        </a:xfrm>
        <a:custGeom>
          <a:avLst/>
          <a:gdLst/>
          <a:ahLst/>
          <a:cxnLst/>
          <a:rect l="0" t="0" r="0" b="0"/>
          <a:pathLst>
            <a:path>
              <a:moveTo>
                <a:pt x="5330851" y="5049474"/>
              </a:moveTo>
              <a:arcTo wR="3043024" hR="3043024" stAng="2475068" swAng="87152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CFAF24-2574-4D91-B22B-E8647CD64FBF}">
      <dsp:nvSpPr>
        <dsp:cNvPr id="0" name=""/>
        <dsp:cNvSpPr/>
      </dsp:nvSpPr>
      <dsp:spPr>
        <a:xfrm>
          <a:off x="5520636" y="3109480"/>
          <a:ext cx="3658676" cy="15964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СЕНТЯБРЬ-МАЙ:</a:t>
          </a:r>
          <a:r>
            <a:rPr lang="ru-RU" sz="1400" kern="1200" dirty="0" smtClean="0"/>
            <a:t> Работа проектных групп в самостоятельном режиме с соблюдением проектного цикла для каждого путешествия: Тема, целеполагание, планирование, подготовка; Выезд/выход; Презентация результатов. Рефлексия, анализ.</a:t>
          </a:r>
          <a:endParaRPr lang="ru-RU" sz="1400" kern="1200" dirty="0"/>
        </a:p>
      </dsp:txBody>
      <dsp:txXfrm>
        <a:off x="5598567" y="3187411"/>
        <a:ext cx="3502814" cy="1440556"/>
      </dsp:txXfrm>
    </dsp:sp>
    <dsp:sp modelId="{BA1BB786-4944-4758-A964-CF253D3C0F35}">
      <dsp:nvSpPr>
        <dsp:cNvPr id="0" name=""/>
        <dsp:cNvSpPr/>
      </dsp:nvSpPr>
      <dsp:spPr>
        <a:xfrm>
          <a:off x="1085293" y="1526782"/>
          <a:ext cx="6086048" cy="6086048"/>
        </a:xfrm>
        <a:custGeom>
          <a:avLst/>
          <a:gdLst/>
          <a:ahLst/>
          <a:cxnLst/>
          <a:rect l="0" t="0" r="0" b="0"/>
          <a:pathLst>
            <a:path>
              <a:moveTo>
                <a:pt x="6079087" y="3248726"/>
              </a:moveTo>
              <a:arcTo wR="3043024" hR="3043024" stAng="232563" swAng="23651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F6672-8632-4EE0-B385-99C48FB5537F}">
      <dsp:nvSpPr>
        <dsp:cNvPr id="0" name=""/>
        <dsp:cNvSpPr/>
      </dsp:nvSpPr>
      <dsp:spPr>
        <a:xfrm>
          <a:off x="4748331" y="5052693"/>
          <a:ext cx="3575026" cy="16206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Осенние каникулы</a:t>
          </a:r>
          <a:r>
            <a:rPr lang="ru-RU" sz="1200" kern="1200" dirty="0" smtClean="0"/>
            <a:t>: Мастер-класс «Формы деятельности учащихся», Составление </a:t>
          </a:r>
          <a:r>
            <a:rPr lang="ru-RU" sz="1200" kern="1200" dirty="0" err="1" smtClean="0"/>
            <a:t>разноуровневых</a:t>
          </a:r>
          <a:r>
            <a:rPr lang="ru-RU" sz="1200" kern="1200" dirty="0" smtClean="0"/>
            <a:t> заданий; Оценивание </a:t>
          </a:r>
          <a:r>
            <a:rPr lang="ru-RU" sz="1200" kern="1200" dirty="0" err="1" smtClean="0"/>
            <a:t>метапредметных</a:t>
          </a:r>
          <a:r>
            <a:rPr lang="ru-RU" sz="1200" kern="1200" dirty="0" smtClean="0"/>
            <a:t> и личностных результатов; Работа в группе; Создание маршрутного листа; Интерактивные формы работы; Интернет-ресурсы и мобильные приложения, их использование во внеурочной и урочной деятельности и </a:t>
          </a:r>
          <a:r>
            <a:rPr lang="ru-RU" sz="1200" kern="1200" dirty="0" err="1" smtClean="0"/>
            <a:t>тп</a:t>
          </a:r>
          <a:endParaRPr lang="ru-RU" sz="1200" kern="1200" dirty="0"/>
        </a:p>
      </dsp:txBody>
      <dsp:txXfrm>
        <a:off x="4827444" y="5131806"/>
        <a:ext cx="3416800" cy="1462412"/>
      </dsp:txXfrm>
    </dsp:sp>
    <dsp:sp modelId="{D37C072A-EB00-4D9C-9C24-C96B30A9F159}">
      <dsp:nvSpPr>
        <dsp:cNvPr id="0" name=""/>
        <dsp:cNvSpPr/>
      </dsp:nvSpPr>
      <dsp:spPr>
        <a:xfrm>
          <a:off x="1774490" y="593446"/>
          <a:ext cx="6086048" cy="6086048"/>
        </a:xfrm>
        <a:custGeom>
          <a:avLst/>
          <a:gdLst/>
          <a:ahLst/>
          <a:cxnLst/>
          <a:rect l="0" t="0" r="0" b="0"/>
          <a:pathLst>
            <a:path>
              <a:moveTo>
                <a:pt x="2995465" y="6085676"/>
              </a:moveTo>
              <a:arcTo wR="3043024" hR="3043024" stAng="5453729" swAng="82673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5F515-ED33-431C-AB35-0C98DDFFA212}">
      <dsp:nvSpPr>
        <dsp:cNvPr id="0" name=""/>
        <dsp:cNvSpPr/>
      </dsp:nvSpPr>
      <dsp:spPr>
        <a:xfrm>
          <a:off x="951763" y="4945105"/>
          <a:ext cx="2864153" cy="16525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Зимние каникулы</a:t>
          </a:r>
          <a:r>
            <a:rPr lang="ru-RU" sz="1400" kern="1200" dirty="0" smtClean="0"/>
            <a:t>:  Круглый стол по обмену опытом «Промежуточные итоги» образовательных путешествий</a:t>
          </a:r>
          <a:endParaRPr lang="ru-RU" sz="1400" kern="1200" dirty="0"/>
        </a:p>
      </dsp:txBody>
      <dsp:txXfrm>
        <a:off x="1032432" y="5025774"/>
        <a:ext cx="2702815" cy="1491178"/>
      </dsp:txXfrm>
    </dsp:sp>
    <dsp:sp modelId="{6962CB0F-5C24-44BC-B56D-A07108C56A14}">
      <dsp:nvSpPr>
        <dsp:cNvPr id="0" name=""/>
        <dsp:cNvSpPr/>
      </dsp:nvSpPr>
      <dsp:spPr>
        <a:xfrm>
          <a:off x="1044277" y="-72997"/>
          <a:ext cx="6086048" cy="6086048"/>
        </a:xfrm>
        <a:custGeom>
          <a:avLst/>
          <a:gdLst/>
          <a:ahLst/>
          <a:cxnLst/>
          <a:rect l="0" t="0" r="0" b="0"/>
          <a:pathLst>
            <a:path>
              <a:moveTo>
                <a:pt x="694854" y="4978507"/>
              </a:moveTo>
              <a:arcTo wR="3043024" hR="3043024" stAng="8430173" swAng="17522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8CE899-8DC8-49B2-A716-7B92FEA1CA6A}">
      <dsp:nvSpPr>
        <dsp:cNvPr id="0" name=""/>
        <dsp:cNvSpPr/>
      </dsp:nvSpPr>
      <dsp:spPr>
        <a:xfrm>
          <a:off x="-35313" y="3047818"/>
          <a:ext cx="2903660" cy="16937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МАЙ</a:t>
          </a:r>
          <a:r>
            <a:rPr lang="ru-RU" sz="1400" kern="1200" dirty="0" smtClean="0"/>
            <a:t>: Итоговое мероприятие (деловая игра, конференция, театрализованное представление, научный концерт и </a:t>
          </a:r>
          <a:r>
            <a:rPr lang="ru-RU" sz="1400" kern="1200" dirty="0" err="1" smtClean="0"/>
            <a:t>тп</a:t>
          </a:r>
          <a:r>
            <a:rPr lang="ru-RU" sz="1400" kern="1200" dirty="0" smtClean="0"/>
            <a:t>)</a:t>
          </a:r>
          <a:endParaRPr lang="ru-RU" sz="1400" kern="1200" dirty="0"/>
        </a:p>
      </dsp:txBody>
      <dsp:txXfrm>
        <a:off x="47370" y="3130501"/>
        <a:ext cx="2738294" cy="1528412"/>
      </dsp:txXfrm>
    </dsp:sp>
    <dsp:sp modelId="{DAEF82E9-0C83-4399-A308-CDFC341E316C}">
      <dsp:nvSpPr>
        <dsp:cNvPr id="0" name=""/>
        <dsp:cNvSpPr/>
      </dsp:nvSpPr>
      <dsp:spPr>
        <a:xfrm>
          <a:off x="184156" y="-2478650"/>
          <a:ext cx="6086048" cy="6086048"/>
        </a:xfrm>
        <a:custGeom>
          <a:avLst/>
          <a:gdLst/>
          <a:ahLst/>
          <a:cxnLst/>
          <a:rect l="0" t="0" r="0" b="0"/>
          <a:pathLst>
            <a:path>
              <a:moveTo>
                <a:pt x="1150167" y="5425688"/>
              </a:moveTo>
              <a:arcTo wR="3043024" hR="3043024" stAng="7707877" swAng="5721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A0260-8C3C-47CC-AC21-756D45BB7E7A}">
      <dsp:nvSpPr>
        <dsp:cNvPr id="0" name=""/>
        <dsp:cNvSpPr/>
      </dsp:nvSpPr>
      <dsp:spPr>
        <a:xfrm>
          <a:off x="0" y="774866"/>
          <a:ext cx="2533648" cy="16978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МАЙ-ИЮНЬ</a:t>
          </a:r>
          <a:r>
            <a:rPr lang="ru-RU" sz="1400" kern="1200" dirty="0" smtClean="0"/>
            <a:t>: Итоговое мероприятия как форма обучения и взаимодействия педагогов (анализ материалов, форм и методов, обсуждение их эффективности, обмен опытом)</a:t>
          </a:r>
          <a:endParaRPr lang="ru-RU" sz="1400" kern="1200" dirty="0"/>
        </a:p>
      </dsp:txBody>
      <dsp:txXfrm>
        <a:off x="82880" y="857746"/>
        <a:ext cx="2367888" cy="1532044"/>
      </dsp:txXfrm>
    </dsp:sp>
    <dsp:sp modelId="{86E33379-FFA1-466C-BE7F-F801ADA53FDA}">
      <dsp:nvSpPr>
        <dsp:cNvPr id="0" name=""/>
        <dsp:cNvSpPr/>
      </dsp:nvSpPr>
      <dsp:spPr>
        <a:xfrm>
          <a:off x="-2589157" y="336133"/>
          <a:ext cx="6086048" cy="6086048"/>
        </a:xfrm>
        <a:custGeom>
          <a:avLst/>
          <a:gdLst/>
          <a:ahLst/>
          <a:cxnLst/>
          <a:rect l="0" t="0" r="0" b="0"/>
          <a:pathLst>
            <a:path>
              <a:moveTo>
                <a:pt x="4832026" y="581425"/>
              </a:moveTo>
              <a:arcTo wR="3043024" hR="3043024" stAng="18360499" swAng="8857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CF51-7066-4D56-85D4-1B5951A53913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2E7D-6D0A-4C11-A5BF-F536FD302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59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CF51-7066-4D56-85D4-1B5951A53913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2E7D-6D0A-4C11-A5BF-F536FD302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410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CF51-7066-4D56-85D4-1B5951A53913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2E7D-6D0A-4C11-A5BF-F536FD302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160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CF51-7066-4D56-85D4-1B5951A53913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2E7D-6D0A-4C11-A5BF-F536FD302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CF51-7066-4D56-85D4-1B5951A53913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2E7D-6D0A-4C11-A5BF-F536FD302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37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CF51-7066-4D56-85D4-1B5951A53913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2E7D-6D0A-4C11-A5BF-F536FD302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88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CF51-7066-4D56-85D4-1B5951A53913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2E7D-6D0A-4C11-A5BF-F536FD302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984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CF51-7066-4D56-85D4-1B5951A53913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2E7D-6D0A-4C11-A5BF-F536FD302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12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CF51-7066-4D56-85D4-1B5951A53913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2E7D-6D0A-4C11-A5BF-F536FD302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247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CF51-7066-4D56-85D4-1B5951A53913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2E7D-6D0A-4C11-A5BF-F536FD302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36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CF51-7066-4D56-85D4-1B5951A53913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2E7D-6D0A-4C11-A5BF-F536FD302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5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7CF51-7066-4D56-85D4-1B5951A53913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92E7D-6D0A-4C11-A5BF-F536FD302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37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" Target="slide3.xml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22952"/>
            <a:ext cx="7772400" cy="2826183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«Образовательные путешествия»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как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альтернативная форма реализации образовательного процесса междисциплинарного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характера.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Инновационный продукт – учебно-методический комплекс </a:t>
            </a:r>
            <a:endParaRPr lang="ru-RU" sz="5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481171"/>
            <a:ext cx="7913717" cy="1537855"/>
          </a:xfrm>
        </p:spPr>
        <p:txBody>
          <a:bodyPr>
            <a:norm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Авторский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СОШ № 91 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Духова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Н.Б., Гайдук Н.В.,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Бубникова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А.Н.,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Космодамианский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А.В.,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Чернышов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Д.В.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475592"/>
              </p:ext>
            </p:extLst>
          </p:nvPr>
        </p:nvGraphicFramePr>
        <p:xfrm>
          <a:off x="1143000" y="73997"/>
          <a:ext cx="7380605" cy="1515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4035">
                  <a:extLst>
                    <a:ext uri="{9D8B030D-6E8A-4147-A177-3AD203B41FA5}">
                      <a16:colId xmlns:a16="http://schemas.microsoft.com/office/drawing/2014/main" xmlns="" val="2055316075"/>
                    </a:ext>
                  </a:extLst>
                </a:gridCol>
                <a:gridCol w="5576570">
                  <a:extLst>
                    <a:ext uri="{9D8B030D-6E8A-4147-A177-3AD203B41FA5}">
                      <a16:colId xmlns:a16="http://schemas.microsoft.com/office/drawing/2014/main" xmlns="" val="2298298262"/>
                    </a:ext>
                  </a:extLst>
                </a:gridCol>
              </a:tblGrid>
              <a:tr h="15153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CC3300"/>
                          </a:solidFill>
                          <a:effectLst/>
                        </a:rPr>
                        <a:t>               </a:t>
                      </a:r>
                      <a:endParaRPr lang="ru-RU" sz="1200">
                        <a:solidFill>
                          <a:srgbClr val="CC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C33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C33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C3300"/>
                          </a:solidFill>
                          <a:effectLst/>
                        </a:rPr>
                        <a:t>ГОСУДАРСТВЕННОЕ БЮДЖЕТНОЕ ОБЩЕОБРАЗОВАТЕЛЬНОЕ УЧРЕЖДЕНИЕ СРЕДНЯЯ ОБЩЕОБРАЗОВАТЕЛЬНАЯ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C3300"/>
                          </a:solidFill>
                          <a:effectLst/>
                        </a:rPr>
                        <a:t>ШКОЛА № 91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C3300"/>
                          </a:solidFill>
                          <a:effectLst/>
                        </a:rPr>
                        <a:t>ПЕТРОГРАДСКОГО РАЙОНА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C3300"/>
                          </a:solidFill>
                          <a:effectLst/>
                        </a:rPr>
                        <a:t>САНКТ-ПЕТЕРБУРГА</a:t>
                      </a:r>
                      <a:endParaRPr lang="ru-RU" sz="1200" dirty="0">
                        <a:solidFill>
                          <a:srgbClr val="CC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9002938"/>
                  </a:ext>
                </a:extLst>
              </a:tr>
            </a:tbl>
          </a:graphicData>
        </a:graphic>
      </p:graphicFrame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250646"/>
            <a:ext cx="15525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78145" y="1581914"/>
            <a:ext cx="64324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БАЗОВАЯ ПЛОЩАДКА СЕВЕРО-ЗАПАДНОГО ИНСТИТУТА УПРАВЛЕНИЯ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rgbClr val="CC33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РАНХиГС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 ПРЕЗИДЕНТЕ РОССИЙСКОЙ ФЕДЕРАЦИИ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51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3324" y="207819"/>
            <a:ext cx="3325091" cy="6567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Перечень УМК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32755" y="1130532"/>
            <a:ext cx="4298719" cy="55778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cs typeface="Times New Roman" panose="02020603050405020304" pitchFamily="18" charset="0"/>
              </a:rPr>
              <a:t/>
            </a:r>
            <a:br>
              <a:rPr lang="ru-RU" b="1" dirty="0" smtClean="0">
                <a:cs typeface="Times New Roman" panose="02020603050405020304" pitchFamily="18" charset="0"/>
              </a:rPr>
            </a:br>
            <a:r>
              <a:rPr lang="ru-RU" b="1" dirty="0" smtClean="0">
                <a:cs typeface="Times New Roman" panose="02020603050405020304" pitchFamily="18" charset="0"/>
              </a:rPr>
              <a:t>Материалы для учителей:</a:t>
            </a:r>
          </a:p>
          <a:p>
            <a:r>
              <a:rPr lang="ru-RU" dirty="0" smtClean="0">
                <a:cs typeface="Times New Roman" panose="02020603050405020304" pitchFamily="18" charset="0"/>
              </a:rPr>
              <a:t>Комплексная общеразвивающая программа «Образовательные путешествия»</a:t>
            </a:r>
          </a:p>
          <a:p>
            <a:pPr lvl="0"/>
            <a:r>
              <a:rPr lang="ru-RU" dirty="0" smtClean="0">
                <a:cs typeface="Times New Roman" panose="02020603050405020304" pitchFamily="18" charset="0"/>
              </a:rPr>
              <a:t>Программа внутрифирменного обучения педагогов                                 по проектированию образовательного путешествия</a:t>
            </a:r>
          </a:p>
          <a:p>
            <a:pPr lvl="0"/>
            <a:r>
              <a:rPr lang="ru-RU" dirty="0" smtClean="0">
                <a:cs typeface="Times New Roman" panose="02020603050405020304" pitchFamily="18" charset="0"/>
              </a:rPr>
              <a:t>Методическая </a:t>
            </a:r>
            <a:r>
              <a:rPr lang="ru-RU" dirty="0">
                <a:cs typeface="Times New Roman" panose="02020603050405020304" pitchFamily="18" charset="0"/>
              </a:rPr>
              <a:t>разработка «</a:t>
            </a:r>
            <a:r>
              <a:rPr lang="ru-RU" dirty="0" smtClean="0">
                <a:cs typeface="Times New Roman" panose="02020603050405020304" pitchFamily="18" charset="0"/>
              </a:rPr>
              <a:t>Памятка    по </a:t>
            </a:r>
            <a:r>
              <a:rPr lang="ru-RU" dirty="0">
                <a:cs typeface="Times New Roman" panose="02020603050405020304" pitchFamily="18" charset="0"/>
              </a:rPr>
              <a:t>проектированию </a:t>
            </a:r>
            <a:r>
              <a:rPr lang="ru-RU" dirty="0" smtClean="0">
                <a:cs typeface="Times New Roman" panose="02020603050405020304" pitchFamily="18" charset="0"/>
              </a:rPr>
              <a:t>программы «Образовательные путешествия»      для </a:t>
            </a:r>
            <a:r>
              <a:rPr lang="ru-RU" dirty="0">
                <a:cs typeface="Times New Roman" panose="02020603050405020304" pitchFamily="18" charset="0"/>
              </a:rPr>
              <a:t>учителей и педагогов дополнительного образования</a:t>
            </a:r>
          </a:p>
          <a:p>
            <a:pPr lvl="0"/>
            <a:r>
              <a:rPr lang="ru-RU" dirty="0">
                <a:cs typeface="Times New Roman" panose="02020603050405020304" pitchFamily="18" charset="0"/>
              </a:rPr>
              <a:t>Информационные материалы «Краткая историческая справка по крепостям Северо-запада»</a:t>
            </a:r>
          </a:p>
          <a:p>
            <a:pPr lvl="0"/>
            <a:r>
              <a:rPr lang="ru-RU" dirty="0">
                <a:cs typeface="Times New Roman" panose="02020603050405020304" pitchFamily="18" charset="0"/>
              </a:rPr>
              <a:t>Проверочные тесты</a:t>
            </a:r>
          </a:p>
          <a:p>
            <a:pPr lvl="0"/>
            <a:r>
              <a:rPr lang="ru-RU" dirty="0">
                <a:cs typeface="Times New Roman" panose="02020603050405020304" pitchFamily="18" charset="0"/>
              </a:rPr>
              <a:t>Картографический материал </a:t>
            </a:r>
          </a:p>
          <a:p>
            <a:pPr lvl="0"/>
            <a:r>
              <a:rPr lang="ru-RU" dirty="0">
                <a:cs typeface="Times New Roman" panose="02020603050405020304" pitchFamily="18" charset="0"/>
              </a:rPr>
              <a:t>Набор диагностических материалов </a:t>
            </a:r>
            <a:endParaRPr lang="ru-RU" dirty="0" smtClean="0"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Инструкции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по охране труда при проведении выездных мероприятий</a:t>
            </a:r>
            <a:endParaRPr lang="ru-RU" dirty="0">
              <a:cs typeface="Times New Roman" panose="02020603050405020304" pitchFamily="18" charset="0"/>
            </a:endParaRPr>
          </a:p>
          <a:p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04212" y="1280160"/>
            <a:ext cx="4265468" cy="55778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cs typeface="Times New Roman" panose="02020603050405020304" pitchFamily="18" charset="0"/>
              </a:rPr>
              <a:t>Учебные </a:t>
            </a:r>
            <a:r>
              <a:rPr lang="ru-RU" b="1" dirty="0">
                <a:cs typeface="Times New Roman" panose="02020603050405020304" pitchFamily="18" charset="0"/>
              </a:rPr>
              <a:t>материалы для </a:t>
            </a:r>
            <a:r>
              <a:rPr lang="ru-RU" b="1" dirty="0" smtClean="0">
                <a:cs typeface="Times New Roman" panose="02020603050405020304" pitchFamily="18" charset="0"/>
              </a:rPr>
              <a:t>учащегося          </a:t>
            </a:r>
            <a:r>
              <a:rPr lang="ru-RU" dirty="0" smtClean="0">
                <a:cs typeface="Times New Roman" panose="02020603050405020304" pitchFamily="18" charset="0"/>
              </a:rPr>
              <a:t>к </a:t>
            </a:r>
            <a:r>
              <a:rPr lang="ru-RU" dirty="0">
                <a:cs typeface="Times New Roman" panose="02020603050405020304" pitchFamily="18" charset="0"/>
              </a:rPr>
              <a:t>программе «Крепости Северо-запада России</a:t>
            </a:r>
            <a:r>
              <a:rPr lang="ru-RU" dirty="0" smtClean="0">
                <a:cs typeface="Times New Roman" panose="02020603050405020304" pitchFamily="18" charset="0"/>
              </a:rPr>
              <a:t>»:</a:t>
            </a:r>
            <a:endParaRPr lang="ru-RU" dirty="0"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cs typeface="Times New Roman" panose="02020603050405020304" pitchFamily="18" charset="0"/>
              </a:rPr>
              <a:t>Памятки участника образовательного путешествия</a:t>
            </a:r>
          </a:p>
          <a:p>
            <a:pPr lvl="0"/>
            <a:r>
              <a:rPr lang="ru-RU" dirty="0">
                <a:cs typeface="Times New Roman" panose="02020603050405020304" pitchFamily="18" charset="0"/>
              </a:rPr>
              <a:t>Дневник путешественника</a:t>
            </a:r>
          </a:p>
          <a:p>
            <a:r>
              <a:rPr lang="ru-RU" dirty="0" smtClean="0">
                <a:cs typeface="Times New Roman" panose="02020603050405020304" pitchFamily="18" charset="0"/>
              </a:rPr>
              <a:t>Маршрутные листы с </a:t>
            </a:r>
            <a:r>
              <a:rPr lang="ru-RU" dirty="0">
                <a:cs typeface="Times New Roman" panose="02020603050405020304" pitchFamily="18" charset="0"/>
              </a:rPr>
              <a:t>заданиями </a:t>
            </a:r>
            <a:endParaRPr lang="ru-RU" dirty="0" smtClean="0">
              <a:cs typeface="Times New Roman" panose="02020603050405020304" pitchFamily="18" charset="0"/>
            </a:endParaRPr>
          </a:p>
          <a:p>
            <a:r>
              <a:rPr lang="ru-RU" dirty="0" smtClean="0">
                <a:cs typeface="Times New Roman" panose="02020603050405020304" pitchFamily="18" charset="0"/>
              </a:rPr>
              <a:t>Диагностические задания к программе </a:t>
            </a:r>
          </a:p>
          <a:p>
            <a:pPr lvl="0"/>
            <a:r>
              <a:rPr lang="ru-RU" dirty="0" err="1" smtClean="0">
                <a:cs typeface="Times New Roman" panose="02020603050405020304" pitchFamily="18" charset="0"/>
              </a:rPr>
              <a:t>Квесты</a:t>
            </a:r>
            <a:endParaRPr lang="ru-RU" dirty="0">
              <a:cs typeface="Times New Roman" panose="02020603050405020304" pitchFamily="18" charset="0"/>
            </a:endParaRPr>
          </a:p>
          <a:p>
            <a:r>
              <a:rPr lang="ru-RU" dirty="0">
                <a:cs typeface="Times New Roman" panose="02020603050405020304" pitchFamily="18" charset="0"/>
              </a:rPr>
              <a:t>Формы итоговых работ </a:t>
            </a:r>
            <a:r>
              <a:rPr lang="ru-RU" dirty="0" smtClean="0">
                <a:cs typeface="Times New Roman" panose="02020603050405020304" pitchFamily="18" charset="0"/>
              </a:rPr>
              <a:t>                          на </a:t>
            </a:r>
            <a:r>
              <a:rPr lang="ru-RU" dirty="0">
                <a:cs typeface="Times New Roman" panose="02020603050405020304" pitchFamily="18" charset="0"/>
              </a:rPr>
              <a:t>завершающем этапе</a:t>
            </a:r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55" y="157234"/>
            <a:ext cx="967363" cy="97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3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td3.mycdn.me/image?id=859952109562&amp;t=20&amp;plc=WEB&amp;tkn=*ibOgm_A0hZGzsDbWuYIFlPoPLcI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2287" r="1286" b="3619"/>
          <a:stretch/>
        </p:blipFill>
        <p:spPr bwMode="auto">
          <a:xfrm>
            <a:off x="1" y="1"/>
            <a:ext cx="648572" cy="48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td3.mycdn.me/image?id=859952109562&amp;t=20&amp;plc=WEB&amp;tkn=*ibOgm_A0hZGzsDbWuYIFlPoPLcI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2287" r="1286" b="3619"/>
          <a:stretch/>
        </p:blipFill>
        <p:spPr bwMode="auto">
          <a:xfrm>
            <a:off x="-58703" y="0"/>
            <a:ext cx="920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3657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9067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131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23657" cy="68580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56136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td3.mycdn.me/image?id=859952109562&amp;t=20&amp;plc=WEB&amp;tkn=*ibOgm_A0hZGzsDbWuYIFlPoPLc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2287" r="1286" b="3619"/>
          <a:stretch/>
        </p:blipFill>
        <p:spPr bwMode="auto">
          <a:xfrm>
            <a:off x="-58703" y="0"/>
            <a:ext cx="920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66875" y="1619250"/>
            <a:ext cx="9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17" y="994019"/>
            <a:ext cx="981075" cy="735806"/>
          </a:xfrm>
          <a:prstGeom prst="rect">
            <a:avLst/>
          </a:prstGeom>
        </p:spPr>
      </p:pic>
      <p:pic>
        <p:nvPicPr>
          <p:cNvPr id="10" name="Рисунок 9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34" y="3291356"/>
            <a:ext cx="981075" cy="693902"/>
          </a:xfrm>
          <a:prstGeom prst="rect">
            <a:avLst/>
          </a:prstGeom>
        </p:spPr>
      </p:pic>
      <p:pic>
        <p:nvPicPr>
          <p:cNvPr id="11" name="Рисунок 10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409" y="5593398"/>
            <a:ext cx="945696" cy="668879"/>
          </a:xfrm>
          <a:prstGeom prst="rect">
            <a:avLst/>
          </a:prstGeom>
        </p:spPr>
      </p:pic>
      <p:pic>
        <p:nvPicPr>
          <p:cNvPr id="13" name="Рисунок 12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88" y="3867856"/>
            <a:ext cx="981075" cy="693902"/>
          </a:xfrm>
          <a:prstGeom prst="rect">
            <a:avLst/>
          </a:prstGeom>
        </p:spPr>
      </p:pic>
      <p:pic>
        <p:nvPicPr>
          <p:cNvPr id="14" name="Рисунок 13">
            <a:hlinkClick r:id="" action="ppaction://noaction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100" y="546184"/>
            <a:ext cx="971309" cy="686995"/>
          </a:xfrm>
          <a:prstGeom prst="rect">
            <a:avLst/>
          </a:prstGeom>
        </p:spPr>
      </p:pic>
      <p:pic>
        <p:nvPicPr>
          <p:cNvPr id="15" name="Рисунок 14">
            <a:hlinkClick r:id="" action="ppaction://noaction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478" y="2372672"/>
            <a:ext cx="971309" cy="686995"/>
          </a:xfrm>
          <a:prstGeom prst="rect">
            <a:avLst/>
          </a:prstGeom>
        </p:spPr>
      </p:pic>
      <p:pic>
        <p:nvPicPr>
          <p:cNvPr id="16" name="Рисунок 15">
            <a:hlinkClick r:id="" action="ppaction://noaction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933" y="2671601"/>
            <a:ext cx="1002148" cy="70880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12705" y="1711325"/>
            <a:ext cx="984205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Выборг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770204" y="1211140"/>
            <a:ext cx="984205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Корела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518876" y="3377958"/>
            <a:ext cx="984205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Орешек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647981" y="3059667"/>
            <a:ext cx="1722699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Старая Ладога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644537" y="6262277"/>
            <a:ext cx="1149531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Новгород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36620" y="4552273"/>
            <a:ext cx="1277915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Ивангород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466630" y="3973829"/>
            <a:ext cx="1103556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Копорье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Образовательные путешествия по крепостям Северо-запада России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834587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39210418"/>
              </p:ext>
            </p:extLst>
          </p:nvPr>
        </p:nvGraphicFramePr>
        <p:xfrm>
          <a:off x="1" y="0"/>
          <a:ext cx="9143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" y="0"/>
            <a:ext cx="773085" cy="77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54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321" y="170414"/>
            <a:ext cx="7886700" cy="994172"/>
          </a:xfrm>
        </p:spPr>
        <p:txBody>
          <a:bodyPr/>
          <a:lstStyle/>
          <a:p>
            <a:r>
              <a:rPr lang="ru-RU" dirty="0"/>
              <a:t>ЭФФЕКТЫ ПРОГРАММЫ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872" y="1355778"/>
            <a:ext cx="8093735" cy="377837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7200" b="1" i="1" dirty="0">
                <a:cs typeface="Times New Roman" panose="02020603050405020304" pitchFamily="18" charset="0"/>
              </a:rPr>
              <a:t>Особенности</a:t>
            </a:r>
            <a:endParaRPr lang="ru-RU" sz="7200" b="1" dirty="0">
              <a:cs typeface="Times New Roman" panose="02020603050405020304" pitchFamily="18" charset="0"/>
            </a:endParaRPr>
          </a:p>
          <a:p>
            <a:pPr lvl="0" algn="just"/>
            <a:r>
              <a:rPr lang="ru-RU" sz="7200" dirty="0">
                <a:cs typeface="Times New Roman" panose="02020603050405020304" pitchFamily="18" charset="0"/>
              </a:rPr>
              <a:t>программа внутрифирменного обучения построена с учетом идей национальной системы учительского роста (НСУР), а именно, возможности группы опытных в проектировании и организации образовательных путешествий учителей выступить  роли наставников </a:t>
            </a:r>
            <a:r>
              <a:rPr lang="ru-RU" sz="7200" dirty="0" smtClean="0">
                <a:cs typeface="Times New Roman" panose="02020603050405020304" pitchFamily="18" charset="0"/>
              </a:rPr>
              <a:t>для </a:t>
            </a:r>
            <a:r>
              <a:rPr lang="ru-RU" sz="7200" dirty="0">
                <a:cs typeface="Times New Roman" panose="02020603050405020304" pitchFamily="18" charset="0"/>
              </a:rPr>
              <a:t>коллег, не имеющих пока еще опыта в данном направлении;</a:t>
            </a:r>
          </a:p>
          <a:p>
            <a:pPr lvl="0" algn="just"/>
            <a:r>
              <a:rPr lang="ru-RU" sz="7200" dirty="0">
                <a:cs typeface="Times New Roman" panose="02020603050405020304" pitchFamily="18" charset="0"/>
              </a:rPr>
              <a:t>проведение внутрифирменного обучения выступает первой и насущной ступенью построения системы непрерывного педагогического образования непосредственно в образовательной организации; </a:t>
            </a:r>
          </a:p>
          <a:p>
            <a:pPr lvl="0" algn="just"/>
            <a:r>
              <a:rPr lang="ru-RU" sz="7200" dirty="0">
                <a:cs typeface="Times New Roman" panose="02020603050405020304" pitchFamily="18" charset="0"/>
              </a:rPr>
              <a:t>создание междисциплинарных команд педагогов в образовательной организации, способных к решению задач формирования </a:t>
            </a:r>
            <a:r>
              <a:rPr lang="ru-RU" sz="7200" dirty="0" err="1">
                <a:cs typeface="Times New Roman" panose="02020603050405020304" pitchFamily="18" charset="0"/>
              </a:rPr>
              <a:t>метапредметных</a:t>
            </a:r>
            <a:r>
              <a:rPr lang="ru-RU" sz="7200" dirty="0">
                <a:cs typeface="Times New Roman" panose="02020603050405020304" pitchFamily="18" charset="0"/>
              </a:rPr>
              <a:t> результатов учащихся.</a:t>
            </a:r>
          </a:p>
          <a:p>
            <a:pPr marL="0" indent="0" algn="just">
              <a:buNone/>
            </a:pPr>
            <a:r>
              <a:rPr lang="ru-RU" sz="7200" b="1" i="1" dirty="0">
                <a:cs typeface="Times New Roman" panose="02020603050405020304" pitchFamily="18" charset="0"/>
              </a:rPr>
              <a:t>Новизна</a:t>
            </a:r>
            <a:r>
              <a:rPr lang="ru-RU" sz="7200" b="1" dirty="0"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7200" dirty="0">
                <a:cs typeface="Times New Roman" panose="02020603050405020304" pitchFamily="18" charset="0"/>
              </a:rPr>
              <a:t>на уровне дополнения: развитие/расширение представлений педагогического коллектива о профессиональном педагогическом росте/карьере</a:t>
            </a:r>
          </a:p>
          <a:p>
            <a:pPr algn="just"/>
            <a:r>
              <a:rPr lang="ru-RU" sz="7200" dirty="0">
                <a:cs typeface="Times New Roman" panose="02020603050405020304" pitchFamily="18" charset="0"/>
              </a:rPr>
              <a:t>на уровне преобразования: создание условий для появления междисциплинарных команд педагогов</a:t>
            </a:r>
          </a:p>
          <a:p>
            <a:pPr algn="just"/>
            <a:r>
              <a:rPr lang="ru-RU" sz="7200" dirty="0">
                <a:cs typeface="Times New Roman" panose="02020603050405020304" pitchFamily="18" charset="0"/>
              </a:rPr>
              <a:t>на уровне практической конкретизации: разработка образовательных маршрутов и соответствующих УМК к ним</a:t>
            </a:r>
          </a:p>
          <a:p>
            <a:pPr algn="just"/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1" y="90732"/>
            <a:ext cx="967363" cy="97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47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87" y="517468"/>
            <a:ext cx="7922029" cy="5941522"/>
          </a:xfrm>
        </p:spPr>
      </p:pic>
    </p:spTree>
    <p:extLst>
      <p:ext uri="{BB962C8B-B14F-4D97-AF65-F5344CB8AC3E}">
        <p14:creationId xmlns:p14="http://schemas.microsoft.com/office/powerpoint/2010/main" val="896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</TotalTime>
  <Words>401</Words>
  <Application>Microsoft Office PowerPoint</Application>
  <PresentationFormat>Экран (4:3)</PresentationFormat>
  <Paragraphs>52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 «Образовательные путешествия»           как альтернативная форма реализации образовательного процесса междисциплинарного характера. Инновационный продукт – учебно-методический комплекс </vt:lpstr>
      <vt:lpstr>Перечень УМК</vt:lpstr>
      <vt:lpstr>Презентация PowerPoint</vt:lpstr>
      <vt:lpstr>Презентация PowerPoint</vt:lpstr>
      <vt:lpstr>Презентация PowerPoint</vt:lpstr>
      <vt:lpstr>ЭФФЕКТЫ ПРОГРАММЫ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User</cp:lastModifiedBy>
  <cp:revision>18</cp:revision>
  <dcterms:created xsi:type="dcterms:W3CDTF">2019-04-04T16:57:40Z</dcterms:created>
  <dcterms:modified xsi:type="dcterms:W3CDTF">2019-04-08T11:37:54Z</dcterms:modified>
</cp:coreProperties>
</file>